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7" r:id="rId4"/>
    <p:sldId id="262" r:id="rId5"/>
    <p:sldId id="260" r:id="rId6"/>
    <p:sldId id="263" r:id="rId7"/>
    <p:sldId id="264" r:id="rId8"/>
    <p:sldId id="267" r:id="rId9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74F17-037F-44E1-8AE9-DD4B8214B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9D1E4E-5512-4B75-9150-43F01479A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43103D-313F-40BC-8988-372EBA26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1DEE68-9344-45CE-904F-814C28F38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9CF256-7716-4210-933D-A0E55B15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512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E3D0C-BFD4-4E65-A469-F6B34CA6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A4626D-FD54-4834-BF3B-51AA7FEB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83CB2F-FE38-4614-A650-9507E5E8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C7A05C-1A68-4169-93EA-A4C98E65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BAB12-1F1C-460A-A3DA-0296647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186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9A5B03B-1D11-4FCC-8C09-3A13104F5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C43E54-7085-48BD-A0DD-18A733D35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81623E-DDAC-439F-B6C7-AA9D19AC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91AF50-6F9C-4CA5-9AC5-320E76796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A05F91-6A5A-4445-81D9-5D9563E4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879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CD8FD-5375-4B35-83F5-F7399C39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BB1DAE-FC0C-4023-B3E8-F4A3DDC2A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7B2C0-DE36-47E7-9DBE-F926F1E6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2B45F5-3EB7-4825-85EF-FBFD6E51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9D30DF-E82A-4D87-93F3-840ECB3B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434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7AE4B-54AC-47C4-9084-8649260D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04D258-EEC3-4CB2-806A-DCA2FE652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C0DEE0-6873-4C1F-B000-5FBF53E4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330BF8-75AB-4140-B705-C1053242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36C4E7-9DB6-4F27-AF97-80243250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836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26AB6-9C33-48FD-9BB3-7454348C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41842D-5914-432E-9BDD-8036C7CD2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6E6990-A8A3-4E75-9B8F-BE79CDA5B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E555A2-CEF9-49A9-97EA-0002118F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34C71C-41A9-4393-B659-9213B031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20239A-1117-4827-901E-304F272D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456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359D9-0C93-444D-BFF5-0F992460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22A7D4-F02C-48AC-8631-0261880FA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DC7592-DE76-413B-9214-634B8F911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99C9A7-C48C-496C-BCE2-A60BC990F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7823BC2-8A16-4664-93F8-2CE28DBC4C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E2D3712-3836-4617-BBEC-EE7E13A2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FF0B86-99CA-41C1-B81A-AFEA0DFA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7E4BF-4492-43CD-BC25-3D97334C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41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DA02-B6FC-4877-9760-6DE62EA3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F00AD9-97CA-4A8F-BF5A-9D6BD941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B25E86-07E3-4839-B00F-7DBE92A4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60E3A0-5690-48BD-B0B4-A9B09227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743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70271DD-E089-4618-A37B-28E3BB13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81D22E-04C1-4884-962F-2DBD39BB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CC6F33-7D5B-43BD-80AD-335A3AEB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354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7A7DB-6E99-4781-ABF4-6692F617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804BBA-7423-42AE-8E79-304BB7905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C5C1D2-0437-4FAF-98A6-6A8DCECA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B9B00A-1A77-42AF-8D9B-4ECACDE1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B9A43B-8D9B-430A-8256-80CAB305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E933A3-AF6C-40B8-96BC-DF3E79E5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577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22DE1-FDEA-4362-96A2-1D405542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F45438-BCD9-4363-A8F0-A92E3FAC6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221785-2EF8-4CCB-9181-0A63AC702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DDFECA-AFBA-452D-96DE-159FDB6F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286578-523C-431D-8142-DA891887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2B2392-DF7A-41AA-AA90-148F564C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166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7302CB-69F6-4499-BC1C-456A9480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53DB2B-DF09-4D64-8B1D-8D664186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9DB9DB-B0FC-427A-8A43-4C2A89AA2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F1CEE-04BA-48EE-A185-C9A625B3C8CC}" type="datetimeFigureOut">
              <a:rPr lang="de-CH" smtClean="0"/>
              <a:t>27.03.2023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284AD-38DC-48D0-9554-8A01E3280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620A41-3AA9-45B8-9F7F-5C07F3871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EC724-8A14-4EB1-A2C6-EC4E7A72E3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870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rmAutofit fontScale="90000"/>
          </a:bodyPr>
          <a:lstStyle/>
          <a:p>
            <a:r>
              <a:rPr lang="de-CH" sz="4800" dirty="0"/>
              <a:t>Infoveranstaltung Wärmeverbund Krone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/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AC1CC922-23AF-8640-C467-76205A7B3C2E}"/>
              </a:ext>
            </a:extLst>
          </p:cNvPr>
          <p:cNvSpPr txBox="1"/>
          <p:nvPr/>
        </p:nvSpPr>
        <p:spPr>
          <a:xfrm>
            <a:off x="3690445" y="3244334"/>
            <a:ext cx="5086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4400" b="1" dirty="0"/>
              <a:t>Herzlich willkommen</a:t>
            </a:r>
          </a:p>
        </p:txBody>
      </p:sp>
    </p:spTree>
    <p:extLst>
      <p:ext uri="{BB962C8B-B14F-4D97-AF65-F5344CB8AC3E}">
        <p14:creationId xmlns:p14="http://schemas.microsoft.com/office/powerpoint/2010/main" val="23242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de-CH" sz="4800" dirty="0"/>
              <a:t>Infoveranstaltung Wärmeverbund Krone</a:t>
            </a:r>
            <a:br>
              <a:rPr lang="de-CH" sz="4800" dirty="0"/>
            </a:br>
            <a:r>
              <a:rPr lang="de-CH" sz="4800" dirty="0"/>
              <a:t>Ablauf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/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AC1CC922-23AF-8640-C467-76205A7B3C2E}"/>
              </a:ext>
            </a:extLst>
          </p:cNvPr>
          <p:cNvSpPr txBox="1"/>
          <p:nvPr/>
        </p:nvSpPr>
        <p:spPr>
          <a:xfrm>
            <a:off x="2261870" y="2505807"/>
            <a:ext cx="97878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de-CH" sz="3200" b="1" dirty="0"/>
              <a:t>Begrüssung, Einleitung</a:t>
            </a:r>
          </a:p>
          <a:p>
            <a:pPr marL="742950" indent="-742950">
              <a:buAutoNum type="arabicPeriod"/>
            </a:pPr>
            <a:r>
              <a:rPr lang="de-CH" sz="3200" b="1" dirty="0"/>
              <a:t>Aktuelle Gesetzgebung</a:t>
            </a:r>
          </a:p>
          <a:p>
            <a:pPr marL="742950" indent="-742950">
              <a:buAutoNum type="arabicPeriod"/>
            </a:pPr>
            <a:r>
              <a:rPr lang="de-CH" sz="3200" b="1" dirty="0"/>
              <a:t>Resultate Umfrage, wie funktioniert </a:t>
            </a:r>
            <a:br>
              <a:rPr lang="de-CH" sz="3200" b="1" dirty="0"/>
            </a:br>
            <a:r>
              <a:rPr lang="de-CH" sz="3200" b="1" dirty="0"/>
              <a:t>ein Wärmeverbund, Varianten, Kosten</a:t>
            </a:r>
          </a:p>
          <a:p>
            <a:pPr marL="742950" indent="-742950">
              <a:buAutoNum type="arabicPeriod"/>
            </a:pPr>
            <a:r>
              <a:rPr lang="de-CH" sz="3200" b="1" dirty="0"/>
              <a:t>Möglicher Zeitplan, nächste Schritte</a:t>
            </a:r>
          </a:p>
          <a:p>
            <a:pPr marL="742950" indent="-742950">
              <a:buAutoNum type="arabicPeriod"/>
            </a:pPr>
            <a:r>
              <a:rPr lang="de-CH" sz="3200" b="1" dirty="0"/>
              <a:t>Diskussion</a:t>
            </a:r>
          </a:p>
          <a:p>
            <a:pPr marL="742950" indent="-742950">
              <a:buAutoNum type="arabicPeriod"/>
            </a:pPr>
            <a:endParaRPr lang="de-CH" sz="3200" b="1" dirty="0"/>
          </a:p>
          <a:p>
            <a:r>
              <a:rPr lang="de-CH" sz="3200" b="1" dirty="0"/>
              <a:t>Anschliessendes gemütliches Beisammensein</a:t>
            </a:r>
          </a:p>
        </p:txBody>
      </p:sp>
    </p:spTree>
    <p:extLst>
      <p:ext uri="{BB962C8B-B14F-4D97-AF65-F5344CB8AC3E}">
        <p14:creationId xmlns:p14="http://schemas.microsoft.com/office/powerpoint/2010/main" val="358953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rmAutofit fontScale="90000"/>
          </a:bodyPr>
          <a:lstStyle/>
          <a:p>
            <a:r>
              <a:rPr lang="de-CH" sz="4800" dirty="0"/>
              <a:t>Holzproduktion der Burgergemeinde Bätterkinden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055561"/>
              </p:ext>
            </p:extLst>
          </p:nvPr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AC1CC922-23AF-8640-C467-76205A7B3C2E}"/>
              </a:ext>
            </a:extLst>
          </p:cNvPr>
          <p:cNvSpPr txBox="1"/>
          <p:nvPr/>
        </p:nvSpPr>
        <p:spPr>
          <a:xfrm>
            <a:off x="1068225" y="3429000"/>
            <a:ext cx="33089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sz="2800" dirty="0"/>
              <a:t>60 ha Wald</a:t>
            </a:r>
          </a:p>
          <a:p>
            <a:pPr marL="285750" indent="-285750">
              <a:buFontTx/>
              <a:buChar char="-"/>
            </a:pPr>
            <a:endParaRPr lang="de-CH" sz="2800" dirty="0"/>
          </a:p>
          <a:p>
            <a:pPr marL="285750" indent="-285750">
              <a:buFontTx/>
              <a:buChar char="-"/>
            </a:pPr>
            <a:r>
              <a:rPr lang="de-CH" sz="2800" dirty="0"/>
              <a:t>ca. 500m3 Hiebsatz</a:t>
            </a:r>
          </a:p>
          <a:p>
            <a:pPr marL="285750" indent="-285750">
              <a:buFontTx/>
              <a:buChar char="-"/>
            </a:pPr>
            <a:endParaRPr lang="de-CH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CDE1314-41E2-09F1-4A39-083577B224C1}"/>
              </a:ext>
            </a:extLst>
          </p:cNvPr>
          <p:cNvGrpSpPr/>
          <p:nvPr/>
        </p:nvGrpSpPr>
        <p:grpSpPr>
          <a:xfrm>
            <a:off x="6757986" y="1489949"/>
            <a:ext cx="4227794" cy="5407768"/>
            <a:chOff x="6757986" y="1476375"/>
            <a:chExt cx="4227794" cy="540776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0BAB881-2698-FC04-84D1-8F825D3A7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7986" y="1489949"/>
              <a:ext cx="4227794" cy="5371032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FF0F148-B2B5-C7FE-E4E8-67EF81532643}"/>
                </a:ext>
              </a:extLst>
            </p:cNvPr>
            <p:cNvSpPr/>
            <p:nvPr/>
          </p:nvSpPr>
          <p:spPr>
            <a:xfrm>
              <a:off x="7164780" y="5815918"/>
              <a:ext cx="962738" cy="10682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274A84C-CCA4-2BB7-2393-504790015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85949" y="1476375"/>
              <a:ext cx="999831" cy="110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1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rmAutofit fontScale="90000"/>
          </a:bodyPr>
          <a:lstStyle/>
          <a:p>
            <a:r>
              <a:rPr lang="de-CH" sz="4800" dirty="0"/>
              <a:t>Holzproduktion der Burgergemeinde Bätterkinden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/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25BF634B-7615-4774-4FBB-305C9E13F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293" y="2486827"/>
            <a:ext cx="7735326" cy="376022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7137F4C-1528-4A7A-0F14-AB72FC6478BE}"/>
              </a:ext>
            </a:extLst>
          </p:cNvPr>
          <p:cNvSpPr txBox="1"/>
          <p:nvPr/>
        </p:nvSpPr>
        <p:spPr>
          <a:xfrm>
            <a:off x="803305" y="3597779"/>
            <a:ext cx="275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400 – 500m3 </a:t>
            </a:r>
          </a:p>
          <a:p>
            <a:r>
              <a:rPr lang="de-CH" sz="2800" dirty="0" err="1"/>
              <a:t>Hackholz</a:t>
            </a:r>
            <a:r>
              <a:rPr lang="de-CH" sz="2800" dirty="0"/>
              <a:t> pro Jahr</a:t>
            </a:r>
          </a:p>
        </p:txBody>
      </p:sp>
    </p:spTree>
    <p:extLst>
      <p:ext uri="{BB962C8B-B14F-4D97-AF65-F5344CB8AC3E}">
        <p14:creationId xmlns:p14="http://schemas.microsoft.com/office/powerpoint/2010/main" val="1688070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Autofit/>
          </a:bodyPr>
          <a:lstStyle/>
          <a:p>
            <a:r>
              <a:rPr lang="de-CH" sz="4800" dirty="0"/>
              <a:t>Wärmebedarf Burgergemeinde Bätterkinden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/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DEC4DD9-8ED9-594A-4960-316ED05F6D16}"/>
              </a:ext>
            </a:extLst>
          </p:cNvPr>
          <p:cNvGrpSpPr/>
          <p:nvPr/>
        </p:nvGrpSpPr>
        <p:grpSpPr>
          <a:xfrm>
            <a:off x="6757986" y="2275841"/>
            <a:ext cx="4515919" cy="3963272"/>
            <a:chOff x="6303057" y="2480345"/>
            <a:chExt cx="4515919" cy="396327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32E8B2C-881F-90B4-FFC4-AB10FA9A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3057" y="2480345"/>
              <a:ext cx="4515919" cy="3963272"/>
            </a:xfrm>
            <a:prstGeom prst="rect">
              <a:avLst/>
            </a:prstGeom>
          </p:spPr>
        </p:pic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A81C75DB-A348-1AE1-5478-FBEF89B6560D}"/>
                </a:ext>
              </a:extLst>
            </p:cNvPr>
            <p:cNvGrpSpPr/>
            <p:nvPr/>
          </p:nvGrpSpPr>
          <p:grpSpPr>
            <a:xfrm>
              <a:off x="7824966" y="4110527"/>
              <a:ext cx="934473" cy="1005087"/>
              <a:chOff x="7824966" y="4110527"/>
              <a:chExt cx="934473" cy="1005087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81264B44-0FE2-32CF-3062-D1456C1BDDDF}"/>
                  </a:ext>
                </a:extLst>
              </p:cNvPr>
              <p:cNvSpPr/>
              <p:nvPr/>
            </p:nvSpPr>
            <p:spPr>
              <a:xfrm>
                <a:off x="8374879" y="4110527"/>
                <a:ext cx="384560" cy="529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solidFill>
                    <a:srgbClr val="FF0000"/>
                  </a:solidFill>
                </a:endParaRPr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92853F19-09C7-984E-AB86-73B3D0A60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4966" y="4530347"/>
                <a:ext cx="438950" cy="585267"/>
              </a:xfrm>
              <a:prstGeom prst="rect">
                <a:avLst/>
              </a:prstGeom>
            </p:spPr>
          </p:pic>
        </p:grp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9FAD9C92-5315-A490-EDB6-043B854886FE}"/>
              </a:ext>
            </a:extLst>
          </p:cNvPr>
          <p:cNvSpPr txBox="1"/>
          <p:nvPr/>
        </p:nvSpPr>
        <p:spPr>
          <a:xfrm>
            <a:off x="575310" y="2933944"/>
            <a:ext cx="5380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sz="2400" dirty="0"/>
              <a:t>Ältere Gasheizungen Kastanienweg 7+9</a:t>
            </a:r>
          </a:p>
          <a:p>
            <a:endParaRPr lang="de-CH" sz="2400" dirty="0"/>
          </a:p>
          <a:p>
            <a:pPr marL="285750" indent="-285750">
              <a:buFontTx/>
              <a:buChar char="-"/>
            </a:pPr>
            <a:r>
              <a:rPr lang="de-CH" sz="2400" dirty="0"/>
              <a:t>Ältere Ölheizung in der Krone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D154F2E-27C8-C3D1-190D-2C8E4FDB9829}"/>
              </a:ext>
            </a:extLst>
          </p:cNvPr>
          <p:cNvSpPr txBox="1"/>
          <p:nvPr/>
        </p:nvSpPr>
        <p:spPr>
          <a:xfrm>
            <a:off x="233703" y="4944142"/>
            <a:ext cx="606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>
                <a:solidFill>
                  <a:srgbClr val="00B050"/>
                </a:solidFill>
              </a:rPr>
              <a:t>Weiterer Wärmebedarf in Bätterkinden?</a:t>
            </a:r>
          </a:p>
        </p:txBody>
      </p:sp>
    </p:spTree>
    <p:extLst>
      <p:ext uri="{BB962C8B-B14F-4D97-AF65-F5344CB8AC3E}">
        <p14:creationId xmlns:p14="http://schemas.microsoft.com/office/powerpoint/2010/main" val="9265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Autofit/>
          </a:bodyPr>
          <a:lstStyle/>
          <a:p>
            <a:r>
              <a:rPr lang="de-CH" sz="4800" dirty="0">
                <a:cs typeface="Calibri Light"/>
              </a:rPr>
              <a:t>Möglicher Zeitplan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/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2" name="Table 682">
            <a:extLst>
              <a:ext uri="{FF2B5EF4-FFF2-40B4-BE49-F238E27FC236}">
                <a16:creationId xmlns:a16="http://schemas.microsoft.com/office/drawing/2014/main" id="{050DE96E-549D-A0F7-73EB-88C88C679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009500"/>
              </p:ext>
            </p:extLst>
          </p:nvPr>
        </p:nvGraphicFramePr>
        <p:xfrm>
          <a:off x="2188307" y="2911230"/>
          <a:ext cx="8168637" cy="290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769">
                  <a:extLst>
                    <a:ext uri="{9D8B030D-6E8A-4147-A177-3AD203B41FA5}">
                      <a16:colId xmlns:a16="http://schemas.microsoft.com/office/drawing/2014/main" val="3734707520"/>
                    </a:ext>
                  </a:extLst>
                </a:gridCol>
                <a:gridCol w="5745868">
                  <a:extLst>
                    <a:ext uri="{9D8B030D-6E8A-4147-A177-3AD203B41FA5}">
                      <a16:colId xmlns:a16="http://schemas.microsoft.com/office/drawing/2014/main" val="232071595"/>
                    </a:ext>
                  </a:extLst>
                </a:gridCol>
              </a:tblGrid>
              <a:tr h="115276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Sommer 2023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Detailplanung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Baubewilligungsverfahren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0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Verträge</a:t>
                      </a:r>
                      <a:r>
                        <a:rPr lang="en-US" sz="2000" b="1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20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mit</a:t>
                      </a:r>
                      <a:r>
                        <a:rPr lang="en-US" sz="2000" b="1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r>
                        <a:rPr lang="en-US" sz="2000" b="1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Wärmebezügern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264195"/>
                  </a:ext>
                </a:extLst>
              </a:tr>
              <a:tr h="47869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Herbst / Winter 2023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Baubewilligung</a:t>
                      </a:r>
                      <a:endParaRPr lang="en-US" sz="2000" b="1" dirty="0" err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692992"/>
                  </a:ext>
                </a:extLst>
              </a:tr>
              <a:tr h="517769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Frühling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 / Sommer 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Baubeginn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Heizzentrale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 und </a:t>
                      </a: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Fernwärmeleitungen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365422"/>
                  </a:ext>
                </a:extLst>
              </a:tr>
              <a:tr h="57638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Winter 2024 / 2025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Inbetriebnahme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der </a:t>
                      </a: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Heizzentrale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und </a:t>
                      </a: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Fernwärme</a:t>
                      </a:r>
                      <a:endParaRPr lang="en-US" sz="2000" b="1" dirty="0" err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788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50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Autofit/>
          </a:bodyPr>
          <a:lstStyle/>
          <a:p>
            <a:r>
              <a:rPr lang="de-CH" sz="4800" dirty="0">
                <a:cs typeface="Calibri Light"/>
              </a:rPr>
              <a:t>Nächste Schritte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/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E98DD1-900F-8B50-2787-9D598110E211}"/>
              </a:ext>
            </a:extLst>
          </p:cNvPr>
          <p:cNvSpPr txBox="1"/>
          <p:nvPr/>
        </p:nvSpPr>
        <p:spPr>
          <a:xfrm>
            <a:off x="2012461" y="2823307"/>
            <a:ext cx="561535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err="1">
                <a:cs typeface="Calibri" panose="020F0502020204030204"/>
              </a:rPr>
              <a:t>Vorabklärungen</a:t>
            </a:r>
            <a:r>
              <a:rPr lang="en-US" sz="2800" b="1" dirty="0">
                <a:cs typeface="Calibri" panose="020F0502020204030204"/>
              </a:rPr>
              <a:t> </a:t>
            </a:r>
            <a:r>
              <a:rPr lang="en-US" sz="2800" b="1" dirty="0" err="1">
                <a:cs typeface="Calibri" panose="020F0502020204030204"/>
              </a:rPr>
              <a:t>Denkmalpflege</a:t>
            </a:r>
            <a:endParaRPr lang="en-US" sz="2800" b="1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800" b="1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err="1">
                <a:cs typeface="Calibri" panose="020F0502020204030204"/>
              </a:rPr>
              <a:t>Baubewilligungsverfahren</a:t>
            </a:r>
            <a:endParaRPr lang="en-US" sz="2800" b="1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800" b="1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err="1">
                <a:cs typeface="Calibri" panose="020F0502020204030204"/>
              </a:rPr>
              <a:t>Versenden</a:t>
            </a:r>
            <a:r>
              <a:rPr lang="en-US" sz="2800" b="1" dirty="0">
                <a:cs typeface="Calibri" panose="020F0502020204030204"/>
              </a:rPr>
              <a:t> von </a:t>
            </a:r>
            <a:r>
              <a:rPr lang="en-US" sz="2800" b="1" err="1">
                <a:cs typeface="Calibri" panose="020F0502020204030204"/>
              </a:rPr>
              <a:t>Vorverträgen</a:t>
            </a:r>
            <a:r>
              <a:rPr lang="en-US" sz="2800" b="1" dirty="0">
                <a:cs typeface="Calibri" panose="020F0502020204030204"/>
              </a:rPr>
              <a:t> an </a:t>
            </a:r>
            <a:r>
              <a:rPr lang="en-US" sz="2800" b="1" err="1">
                <a:cs typeface="Calibri" panose="020F0502020204030204"/>
              </a:rPr>
              <a:t>interessierte</a:t>
            </a:r>
            <a:r>
              <a:rPr lang="en-US" sz="2800" b="1" dirty="0">
                <a:cs typeface="Calibri" panose="020F0502020204030204"/>
              </a:rPr>
              <a:t> </a:t>
            </a:r>
            <a:r>
              <a:rPr lang="en-US" sz="2800" b="1" err="1">
                <a:cs typeface="Calibri" panose="020F0502020204030204"/>
              </a:rPr>
              <a:t>Wärmebezüger</a:t>
            </a:r>
            <a:endParaRPr lang="en-US" sz="2800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034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EE36-718B-479F-A1DB-70AAD86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4" y="828675"/>
            <a:ext cx="9191625" cy="1295400"/>
          </a:xfrm>
        </p:spPr>
        <p:txBody>
          <a:bodyPr>
            <a:noAutofit/>
          </a:bodyPr>
          <a:lstStyle/>
          <a:p>
            <a:r>
              <a:rPr lang="de-CH" sz="4800" dirty="0">
                <a:cs typeface="Calibri Light"/>
              </a:rPr>
              <a:t>Kontakt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032BFA-80FF-47E0-9875-51638BED5F48}"/>
              </a:ext>
            </a:extLst>
          </p:cNvPr>
          <p:cNvGraphicFramePr>
            <a:graphicFrameLocks/>
          </p:cNvGraphicFramePr>
          <p:nvPr/>
        </p:nvGraphicFramePr>
        <p:xfrm>
          <a:off x="575310" y="704057"/>
          <a:ext cx="1436370" cy="157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01940" imgH="3729009" progId="">
                  <p:embed/>
                </p:oleObj>
              </mc:Choice>
              <mc:Fallback>
                <p:oleObj r:id="rId2" imgW="3001940" imgH="3729009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8032BFA-80FF-47E0-9875-51638BED5F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" y="704057"/>
                        <a:ext cx="1436370" cy="1571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E98DD1-900F-8B50-2787-9D598110E211}"/>
              </a:ext>
            </a:extLst>
          </p:cNvPr>
          <p:cNvSpPr txBox="1"/>
          <p:nvPr/>
        </p:nvSpPr>
        <p:spPr>
          <a:xfrm>
            <a:off x="2162174" y="2782667"/>
            <a:ext cx="561535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 panose="020F0502020204030204"/>
              </a:rPr>
              <a:t>Peter Althaus</a:t>
            </a:r>
          </a:p>
          <a:p>
            <a:r>
              <a:rPr lang="en-US" sz="2800" b="1" dirty="0">
                <a:cs typeface="Calibri" panose="020F0502020204030204"/>
              </a:rPr>
              <a:t>Bahnhofstrasse 14</a:t>
            </a:r>
          </a:p>
          <a:p>
            <a:r>
              <a:rPr lang="en-US" sz="2800" b="1" dirty="0">
                <a:cs typeface="Calibri" panose="020F0502020204030204"/>
              </a:rPr>
              <a:t>3315 </a:t>
            </a:r>
            <a:r>
              <a:rPr lang="en-US" sz="2800" b="1" dirty="0" err="1">
                <a:cs typeface="Calibri" panose="020F0502020204030204"/>
              </a:rPr>
              <a:t>Bätterkinden</a:t>
            </a:r>
            <a:endParaRPr lang="en-US" sz="2800" b="1" dirty="0">
              <a:cs typeface="Calibri" panose="020F0502020204030204"/>
            </a:endParaRPr>
          </a:p>
          <a:p>
            <a:r>
              <a:rPr lang="en-US" sz="2800" b="1" dirty="0">
                <a:cs typeface="Calibri" panose="020F0502020204030204"/>
              </a:rPr>
              <a:t>079 480 25 26</a:t>
            </a:r>
          </a:p>
          <a:p>
            <a:r>
              <a:rPr lang="en-US" sz="2800" b="1" dirty="0">
                <a:cs typeface="Calibri" panose="020F0502020204030204"/>
              </a:rPr>
              <a:t>Pesche.Althaus@bluewin.ch</a:t>
            </a:r>
          </a:p>
        </p:txBody>
      </p:sp>
    </p:spTree>
    <p:extLst>
      <p:ext uri="{BB962C8B-B14F-4D97-AF65-F5344CB8AC3E}">
        <p14:creationId xmlns:p14="http://schemas.microsoft.com/office/powerpoint/2010/main" val="3730394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Breitbild</PresentationFormat>
  <Paragraphs>45</Paragraphs>
  <Slides>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Infoveranstaltung Wärmeverbund Krone</vt:lpstr>
      <vt:lpstr>Infoveranstaltung Wärmeverbund Krone Ablauf</vt:lpstr>
      <vt:lpstr>Holzproduktion der Burgergemeinde Bätterkinden</vt:lpstr>
      <vt:lpstr>Holzproduktion der Burgergemeinde Bätterkinden</vt:lpstr>
      <vt:lpstr>Wärmebedarf Burgergemeinde Bätterkinden</vt:lpstr>
      <vt:lpstr>Möglicher Zeitplan</vt:lpstr>
      <vt:lpstr>Nächste Schritte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Burgerversammlung 7.September 2020</dc:title>
  <dc:creator>Peter Althaus</dc:creator>
  <cp:lastModifiedBy>Peter Althaus</cp:lastModifiedBy>
  <cp:revision>155</cp:revision>
  <cp:lastPrinted>2022-06-22T05:17:58Z</cp:lastPrinted>
  <dcterms:created xsi:type="dcterms:W3CDTF">2020-09-06T16:59:31Z</dcterms:created>
  <dcterms:modified xsi:type="dcterms:W3CDTF">2023-03-27T20:47:59Z</dcterms:modified>
</cp:coreProperties>
</file>